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14846"/>
            <a:ext cx="7766936" cy="1214845"/>
          </a:xfrm>
        </p:spPr>
        <p:txBody>
          <a:bodyPr/>
          <a:lstStyle/>
          <a:p>
            <a:pPr algn="ctr"/>
            <a:r>
              <a:rPr lang="en-US" dirty="0" smtClean="0"/>
              <a:t>Frontier Airline</a:t>
            </a:r>
            <a:endParaRPr lang="en-US" dirty="0"/>
          </a:p>
        </p:txBody>
      </p:sp>
      <p:sp>
        <p:nvSpPr>
          <p:cNvPr id="3" name="Subtitle 2"/>
          <p:cNvSpPr>
            <a:spLocks noGrp="1"/>
          </p:cNvSpPr>
          <p:nvPr>
            <p:ph type="subTitle" idx="1"/>
          </p:nvPr>
        </p:nvSpPr>
        <p:spPr>
          <a:xfrm>
            <a:off x="1507067" y="2638697"/>
            <a:ext cx="7766936" cy="2730137"/>
          </a:xfrm>
        </p:spPr>
        <p:txBody>
          <a:bodyPr>
            <a:normAutofit/>
          </a:bodyPr>
          <a:lstStyle/>
          <a:p>
            <a:pPr algn="ctr"/>
            <a:r>
              <a:rPr lang="en-US" sz="4000" dirty="0" smtClean="0"/>
              <a:t>Student’s Name</a:t>
            </a:r>
          </a:p>
          <a:p>
            <a:pPr algn="ctr"/>
            <a:r>
              <a:rPr lang="en-US" sz="4000" dirty="0" smtClean="0"/>
              <a:t>Institutional Affiliation </a:t>
            </a:r>
          </a:p>
          <a:p>
            <a:pPr algn="ctr"/>
            <a:r>
              <a:rPr lang="en-US" sz="4000" dirty="0" smtClean="0"/>
              <a:t>Date </a:t>
            </a:r>
            <a:endParaRPr lang="en-US" sz="4000" dirty="0"/>
          </a:p>
        </p:txBody>
      </p:sp>
    </p:spTree>
    <p:extLst>
      <p:ext uri="{BB962C8B-B14F-4D97-AF65-F5344CB8AC3E}">
        <p14:creationId xmlns:p14="http://schemas.microsoft.com/office/powerpoint/2010/main" val="766447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a:xfrm>
            <a:off x="677334" y="1763487"/>
            <a:ext cx="8596668" cy="4277876"/>
          </a:xfrm>
        </p:spPr>
        <p:txBody>
          <a:bodyPr/>
          <a:lstStyle/>
          <a:p>
            <a:pPr>
              <a:lnSpc>
                <a:spcPct val="150000"/>
              </a:lnSpc>
            </a:pPr>
            <a:r>
              <a:rPr lang="en-US" dirty="0" smtClean="0"/>
              <a:t>Frontier Airlines is the 8</a:t>
            </a:r>
            <a:r>
              <a:rPr lang="en-US" baseline="30000" dirty="0" smtClean="0"/>
              <a:t>th</a:t>
            </a:r>
            <a:r>
              <a:rPr lang="en-US" dirty="0" smtClean="0"/>
              <a:t> largest commercial airline in the United States.</a:t>
            </a:r>
          </a:p>
          <a:p>
            <a:pPr>
              <a:lnSpc>
                <a:spcPct val="150000"/>
              </a:lnSpc>
            </a:pPr>
            <a:r>
              <a:rPr lang="en-US" dirty="0" smtClean="0"/>
              <a:t>It is an ultra-low cost airline headquartered in Denver, Colorado. </a:t>
            </a:r>
          </a:p>
          <a:p>
            <a:pPr>
              <a:lnSpc>
                <a:spcPct val="150000"/>
              </a:lnSpc>
            </a:pPr>
            <a:r>
              <a:rPr lang="en-US" dirty="0" smtClean="0"/>
              <a:t>As one of the largest commercial airlines in the US, Frontier airlines presents an good example of how air transport impacts the economy of a country. </a:t>
            </a:r>
          </a:p>
          <a:p>
            <a:pPr>
              <a:lnSpc>
                <a:spcPct val="150000"/>
              </a:lnSpc>
            </a:pPr>
            <a:r>
              <a:rPr lang="en-US" dirty="0" smtClean="0"/>
              <a:t>This presentation gives the economic impacts of Frontier Airlines and the economic </a:t>
            </a:r>
            <a:r>
              <a:rPr lang="en-US" dirty="0"/>
              <a:t>factors that have impacted </a:t>
            </a:r>
            <a:r>
              <a:rPr lang="en-US" dirty="0" smtClean="0"/>
              <a:t>this airline.</a:t>
            </a:r>
            <a:endParaRPr lang="en-US" dirty="0"/>
          </a:p>
        </p:txBody>
      </p:sp>
    </p:spTree>
    <p:extLst>
      <p:ext uri="{BB962C8B-B14F-4D97-AF65-F5344CB8AC3E}">
        <p14:creationId xmlns:p14="http://schemas.microsoft.com/office/powerpoint/2010/main" val="2814309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manufacturing sector</a:t>
            </a:r>
            <a:endParaRPr lang="en-US" dirty="0"/>
          </a:p>
        </p:txBody>
      </p:sp>
      <p:sp>
        <p:nvSpPr>
          <p:cNvPr id="3" name="Content Placeholder 2"/>
          <p:cNvSpPr>
            <a:spLocks noGrp="1"/>
          </p:cNvSpPr>
          <p:nvPr>
            <p:ph idx="1"/>
          </p:nvPr>
        </p:nvSpPr>
        <p:spPr/>
        <p:txBody>
          <a:bodyPr/>
          <a:lstStyle/>
          <a:p>
            <a:pPr>
              <a:lnSpc>
                <a:spcPct val="150000"/>
              </a:lnSpc>
            </a:pPr>
            <a:r>
              <a:rPr lang="en-US" dirty="0" smtClean="0"/>
              <a:t>Frontier Airlines impacts the manufacturing sector in various ways. </a:t>
            </a:r>
          </a:p>
          <a:p>
            <a:pPr>
              <a:lnSpc>
                <a:spcPct val="150000"/>
              </a:lnSpc>
            </a:pPr>
            <a:r>
              <a:rPr lang="en-US" dirty="0" smtClean="0"/>
              <a:t>This includes selling of spare parts and other services. </a:t>
            </a:r>
          </a:p>
          <a:p>
            <a:pPr>
              <a:lnSpc>
                <a:spcPct val="150000"/>
              </a:lnSpc>
            </a:pPr>
            <a:r>
              <a:rPr lang="en-US" dirty="0" smtClean="0"/>
              <a:t>The civil aerospace sector (aircraft manufacture, systems and engines) is greatly impacted by this airline.</a:t>
            </a:r>
          </a:p>
          <a:p>
            <a:pPr>
              <a:lnSpc>
                <a:spcPct val="150000"/>
              </a:lnSpc>
            </a:pPr>
            <a:r>
              <a:rPr lang="en-US" dirty="0" smtClean="0"/>
              <a:t>Consequently, the manufacturing sector creates jobs to many people. </a:t>
            </a:r>
            <a:endParaRPr lang="en-US" dirty="0"/>
          </a:p>
        </p:txBody>
      </p:sp>
    </p:spTree>
    <p:extLst>
      <p:ext uri="{BB962C8B-B14F-4D97-AF65-F5344CB8AC3E}">
        <p14:creationId xmlns:p14="http://schemas.microsoft.com/office/powerpoint/2010/main" val="3286474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Provision of services </a:t>
            </a:r>
            <a:endParaRPr lang="en-US" dirty="0"/>
          </a:p>
        </p:txBody>
      </p:sp>
      <p:sp>
        <p:nvSpPr>
          <p:cNvPr id="3" name="Content Placeholder 2"/>
          <p:cNvSpPr>
            <a:spLocks noGrp="1"/>
          </p:cNvSpPr>
          <p:nvPr>
            <p:ph idx="1"/>
          </p:nvPr>
        </p:nvSpPr>
        <p:spPr>
          <a:xfrm>
            <a:off x="677334" y="1789611"/>
            <a:ext cx="8596668" cy="4251751"/>
          </a:xfrm>
        </p:spPr>
        <p:txBody>
          <a:bodyPr/>
          <a:lstStyle/>
          <a:p>
            <a:pPr>
              <a:lnSpc>
                <a:spcPct val="150000"/>
              </a:lnSpc>
            </a:pPr>
            <a:r>
              <a:rPr lang="en-US" dirty="0" smtClean="0"/>
              <a:t>Frontier Airlines offers transport services to the US residents and other people.</a:t>
            </a:r>
          </a:p>
          <a:p>
            <a:pPr>
              <a:lnSpc>
                <a:spcPct val="150000"/>
              </a:lnSpc>
            </a:pPr>
            <a:r>
              <a:rPr lang="en-US" dirty="0"/>
              <a:t>The economy of the United States is in a position to provide most of the business cargos carried by the planes to various destinations, may it be within the country or across the boundaries. </a:t>
            </a:r>
            <a:endParaRPr lang="en-US" dirty="0" smtClean="0"/>
          </a:p>
          <a:p>
            <a:pPr>
              <a:lnSpc>
                <a:spcPct val="150000"/>
              </a:lnSpc>
            </a:pPr>
            <a:r>
              <a:rPr lang="en-US" dirty="0" smtClean="0"/>
              <a:t>The </a:t>
            </a:r>
            <a:r>
              <a:rPr lang="en-US" dirty="0"/>
              <a:t>second service offered by the United States economy is the trading people carried to different destinations and is licensed by the United States' federal government, which enhances the wellbeing of the frontier airline due to the passengers' </a:t>
            </a:r>
            <a:r>
              <a:rPr lang="en-US" dirty="0" smtClean="0"/>
              <a:t>availability.</a:t>
            </a:r>
            <a:endParaRPr lang="en-US" dirty="0"/>
          </a:p>
        </p:txBody>
      </p:sp>
    </p:spTree>
    <p:extLst>
      <p:ext uri="{BB962C8B-B14F-4D97-AF65-F5344CB8AC3E}">
        <p14:creationId xmlns:p14="http://schemas.microsoft.com/office/powerpoint/2010/main" val="2437628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a:t>
            </a:r>
            <a:endParaRPr lang="en-US" dirty="0"/>
          </a:p>
        </p:txBody>
      </p:sp>
      <p:sp>
        <p:nvSpPr>
          <p:cNvPr id="3" name="Content Placeholder 2"/>
          <p:cNvSpPr>
            <a:spLocks noGrp="1"/>
          </p:cNvSpPr>
          <p:nvPr>
            <p:ph idx="1"/>
          </p:nvPr>
        </p:nvSpPr>
        <p:spPr/>
        <p:txBody>
          <a:bodyPr/>
          <a:lstStyle/>
          <a:p>
            <a:r>
              <a:rPr lang="en-US" dirty="0"/>
              <a:t>The second service offered by the United States economy is the trading people carried to different destinations and is licensed by the United States' federal government, which enhances the wellbeing of the frontier airline due to the passengers' availability.</a:t>
            </a:r>
          </a:p>
          <a:p>
            <a:r>
              <a:rPr lang="en-US" dirty="0" smtClean="0"/>
              <a:t>Alongside </a:t>
            </a:r>
            <a:r>
              <a:rPr lang="en-US" dirty="0"/>
              <a:t>the passengers are the cleaners employed by the United States government responsible for cleaning the planes and in the airports</a:t>
            </a:r>
            <a:r>
              <a:rPr lang="en-US" dirty="0" smtClean="0"/>
              <a:t>.</a:t>
            </a:r>
          </a:p>
          <a:p>
            <a:r>
              <a:rPr lang="en-US" dirty="0" smtClean="0"/>
              <a:t> </a:t>
            </a:r>
            <a:r>
              <a:rPr lang="en-US" dirty="0"/>
              <a:t>Also are the security officers in the different airports within the United States (</a:t>
            </a:r>
            <a:r>
              <a:rPr lang="en-US" dirty="0" err="1"/>
              <a:t>Wanke</a:t>
            </a:r>
            <a:r>
              <a:rPr lang="en-US" dirty="0"/>
              <a:t> et al., 2020). </a:t>
            </a:r>
          </a:p>
        </p:txBody>
      </p:sp>
    </p:spTree>
    <p:extLst>
      <p:ext uri="{BB962C8B-B14F-4D97-AF65-F5344CB8AC3E}">
        <p14:creationId xmlns:p14="http://schemas.microsoft.com/office/powerpoint/2010/main" val="190944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The other economic impact on frontier online is reinforced by the visitors visiting Colorado on Frontier, and these visitors generate a lot of jobs may be in the accommodation services, the cleaning services, and the catering sector also benefits from these visitors; consequently, the local transport also benefit a great deal by taking these visitors from one point to another this enhances the improvement of the economy of the </a:t>
            </a:r>
            <a:r>
              <a:rPr lang="en-US" dirty="0" smtClean="0"/>
              <a:t>place </a:t>
            </a:r>
            <a:r>
              <a:rPr lang="en-US" dirty="0"/>
              <a:t>(Cui et al., 2016). </a:t>
            </a:r>
          </a:p>
        </p:txBody>
      </p:sp>
    </p:spTree>
    <p:extLst>
      <p:ext uri="{BB962C8B-B14F-4D97-AF65-F5344CB8AC3E}">
        <p14:creationId xmlns:p14="http://schemas.microsoft.com/office/powerpoint/2010/main" val="3729482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Taxation </a:t>
            </a:r>
            <a:endParaRPr lang="en-US" dirty="0"/>
          </a:p>
        </p:txBody>
      </p:sp>
      <p:sp>
        <p:nvSpPr>
          <p:cNvPr id="3" name="Content Placeholder 2"/>
          <p:cNvSpPr>
            <a:spLocks noGrp="1"/>
          </p:cNvSpPr>
          <p:nvPr>
            <p:ph idx="1"/>
          </p:nvPr>
        </p:nvSpPr>
        <p:spPr/>
        <p:txBody>
          <a:bodyPr/>
          <a:lstStyle/>
          <a:p>
            <a:r>
              <a:rPr lang="en-US" dirty="0"/>
              <a:t>The last impact of the economy on Frontier Airlines is the tax revenue impact. </a:t>
            </a:r>
            <a:endParaRPr lang="en-US" dirty="0" smtClean="0"/>
          </a:p>
          <a:p>
            <a:r>
              <a:rPr lang="en-US" dirty="0" smtClean="0"/>
              <a:t>The airline </a:t>
            </a:r>
            <a:r>
              <a:rPr lang="en-US" dirty="0"/>
              <a:t>must be taxed to continue functioning and maintain its validity in the state and protect its licensing. </a:t>
            </a:r>
            <a:endParaRPr lang="en-US" dirty="0" smtClean="0"/>
          </a:p>
          <a:p>
            <a:r>
              <a:rPr lang="en-US" dirty="0" smtClean="0"/>
              <a:t>The </a:t>
            </a:r>
            <a:r>
              <a:rPr lang="en-US" dirty="0"/>
              <a:t>impact may be felt when the institution is overtaxed, which may lead to the institution's breakdown, but since it's a large institution, then it's difficult for the institution's closure</a:t>
            </a:r>
            <a:r>
              <a:rPr lang="en-US" dirty="0" smtClean="0"/>
              <a:t>.</a:t>
            </a:r>
          </a:p>
          <a:p>
            <a:r>
              <a:rPr lang="en-US" dirty="0" smtClean="0"/>
              <a:t>As an entity, the airline must pay taxes to the government. This generates revenue for the government. </a:t>
            </a:r>
            <a:endParaRPr lang="en-US" dirty="0"/>
          </a:p>
        </p:txBody>
      </p:sp>
    </p:spTree>
    <p:extLst>
      <p:ext uri="{BB962C8B-B14F-4D97-AF65-F5344CB8AC3E}">
        <p14:creationId xmlns:p14="http://schemas.microsoft.com/office/powerpoint/2010/main" val="4076351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Business growth</a:t>
            </a:r>
            <a:endParaRPr lang="en-US" dirty="0"/>
          </a:p>
        </p:txBody>
      </p:sp>
      <p:sp>
        <p:nvSpPr>
          <p:cNvPr id="3" name="Content Placeholder 2"/>
          <p:cNvSpPr>
            <a:spLocks noGrp="1"/>
          </p:cNvSpPr>
          <p:nvPr>
            <p:ph idx="1"/>
          </p:nvPr>
        </p:nvSpPr>
        <p:spPr/>
        <p:txBody>
          <a:bodyPr/>
          <a:lstStyle/>
          <a:p>
            <a:r>
              <a:rPr lang="en-US" dirty="0" smtClean="0"/>
              <a:t>The airline contributes to business growth and expansion. </a:t>
            </a:r>
          </a:p>
          <a:p>
            <a:r>
              <a:rPr lang="en-US" dirty="0" smtClean="0"/>
              <a:t>The airline enhances </a:t>
            </a:r>
            <a:r>
              <a:rPr lang="en-US" dirty="0"/>
              <a:t>the business domestically and across the boundaries; this is enhanced by the networking created by the airline due to it having different destinations in the globe (</a:t>
            </a:r>
            <a:r>
              <a:rPr lang="en-US" dirty="0" err="1"/>
              <a:t>Wanke</a:t>
            </a:r>
            <a:r>
              <a:rPr lang="en-US" dirty="0"/>
              <a:t> et al., 2020</a:t>
            </a:r>
            <a:r>
              <a:rPr lang="en-US" dirty="0" smtClean="0"/>
              <a:t>). </a:t>
            </a:r>
          </a:p>
          <a:p>
            <a:r>
              <a:rPr lang="en-US" dirty="0" smtClean="0"/>
              <a:t>This </a:t>
            </a:r>
            <a:r>
              <a:rPr lang="en-US" dirty="0"/>
              <a:t>helps develop and grow the economy simply because of the superiority of the US dollar far much beyond other currencies</a:t>
            </a:r>
            <a:r>
              <a:rPr lang="en-US" dirty="0" smtClean="0"/>
              <a:t>.</a:t>
            </a:r>
          </a:p>
          <a:p>
            <a:r>
              <a:rPr lang="en-US" dirty="0" smtClean="0"/>
              <a:t>There are hotels and spas that are built to serve the travelers who use the airline.</a:t>
            </a:r>
            <a:endParaRPr lang="en-US" dirty="0"/>
          </a:p>
        </p:txBody>
      </p:sp>
    </p:spTree>
    <p:extLst>
      <p:ext uri="{BB962C8B-B14F-4D97-AF65-F5344CB8AC3E}">
        <p14:creationId xmlns:p14="http://schemas.microsoft.com/office/powerpoint/2010/main" val="2328573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infrastructure </a:t>
            </a:r>
            <a:endParaRPr lang="en-US" dirty="0"/>
          </a:p>
        </p:txBody>
      </p:sp>
      <p:sp>
        <p:nvSpPr>
          <p:cNvPr id="3" name="Content Placeholder 2"/>
          <p:cNvSpPr>
            <a:spLocks noGrp="1"/>
          </p:cNvSpPr>
          <p:nvPr>
            <p:ph idx="1"/>
          </p:nvPr>
        </p:nvSpPr>
        <p:spPr>
          <a:xfrm>
            <a:off x="677334" y="1672047"/>
            <a:ext cx="8596668" cy="4532810"/>
          </a:xfrm>
        </p:spPr>
        <p:txBody>
          <a:bodyPr/>
          <a:lstStyle/>
          <a:p>
            <a:pPr>
              <a:lnSpc>
                <a:spcPct val="150000"/>
              </a:lnSpc>
            </a:pPr>
            <a:r>
              <a:rPr lang="en-US" dirty="0"/>
              <a:t>Another way through which the Frontier airline enhances the growth of the economy of the state is through the development of </a:t>
            </a:r>
            <a:r>
              <a:rPr lang="en-US" dirty="0" smtClean="0"/>
              <a:t>infrastructures.</a:t>
            </a:r>
          </a:p>
          <a:p>
            <a:pPr>
              <a:lnSpc>
                <a:spcPct val="150000"/>
              </a:lnSpc>
            </a:pPr>
            <a:r>
              <a:rPr lang="en-US" dirty="0" smtClean="0"/>
              <a:t> The airline enhances </a:t>
            </a:r>
            <a:r>
              <a:rPr lang="en-US" dirty="0"/>
              <a:t>the building of the local roads towards the terminals, which improves the business between people living in one point with the others, also is the building of the hotels and restaurants at the terminals where there is the creation of multiple jobs which enhances boosting of the taxes, and also leading to the development of cities for example </a:t>
            </a:r>
            <a:r>
              <a:rPr lang="en-US" dirty="0" smtClean="0"/>
              <a:t>Colorado.</a:t>
            </a:r>
            <a:endParaRPr lang="en-US" dirty="0"/>
          </a:p>
        </p:txBody>
      </p:sp>
    </p:spTree>
    <p:extLst>
      <p:ext uri="{BB962C8B-B14F-4D97-AF65-F5344CB8AC3E}">
        <p14:creationId xmlns:p14="http://schemas.microsoft.com/office/powerpoint/2010/main" val="2877288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Urbanization</a:t>
            </a:r>
            <a:endParaRPr lang="en-US" dirty="0"/>
          </a:p>
        </p:txBody>
      </p:sp>
      <p:sp>
        <p:nvSpPr>
          <p:cNvPr id="3" name="Content Placeholder 2"/>
          <p:cNvSpPr>
            <a:spLocks noGrp="1"/>
          </p:cNvSpPr>
          <p:nvPr>
            <p:ph idx="1"/>
          </p:nvPr>
        </p:nvSpPr>
        <p:spPr>
          <a:xfrm>
            <a:off x="677334" y="1632857"/>
            <a:ext cx="8596668" cy="5225143"/>
          </a:xfrm>
        </p:spPr>
        <p:txBody>
          <a:bodyPr/>
          <a:lstStyle/>
          <a:p>
            <a:pPr>
              <a:lnSpc>
                <a:spcPct val="150000"/>
              </a:lnSpc>
            </a:pPr>
            <a:r>
              <a:rPr lang="en-US" dirty="0" smtClean="0"/>
              <a:t>Frontier airlines has contributed to the growth of towns including Colorado where it is located.</a:t>
            </a:r>
          </a:p>
          <a:p>
            <a:pPr>
              <a:lnSpc>
                <a:spcPct val="150000"/>
              </a:lnSpc>
            </a:pPr>
            <a:r>
              <a:rPr lang="en-US" dirty="0" smtClean="0"/>
              <a:t>The city has also been made international by visitors who land to the city from other countries. </a:t>
            </a:r>
          </a:p>
          <a:p>
            <a:pPr>
              <a:lnSpc>
                <a:spcPct val="150000"/>
              </a:lnSpc>
            </a:pPr>
            <a:r>
              <a:rPr lang="en-US" dirty="0" smtClean="0"/>
              <a:t>Urbanization comes with other benefits such as employment creation and tourism promotion. </a:t>
            </a:r>
          </a:p>
          <a:p>
            <a:pPr>
              <a:lnSpc>
                <a:spcPct val="150000"/>
              </a:lnSpc>
            </a:pPr>
            <a:r>
              <a:rPr lang="en-US" dirty="0" smtClean="0"/>
              <a:t>These help in boosting and growing the US economy. </a:t>
            </a:r>
          </a:p>
          <a:p>
            <a:pPr>
              <a:lnSpc>
                <a:spcPct val="150000"/>
              </a:lnSpc>
            </a:pPr>
            <a:r>
              <a:rPr lang="en-US" dirty="0" smtClean="0"/>
              <a:t>It also promotes international tourism and trade. </a:t>
            </a:r>
            <a:endParaRPr lang="en-US" dirty="0"/>
          </a:p>
        </p:txBody>
      </p:sp>
    </p:spTree>
    <p:extLst>
      <p:ext uri="{BB962C8B-B14F-4D97-AF65-F5344CB8AC3E}">
        <p14:creationId xmlns:p14="http://schemas.microsoft.com/office/powerpoint/2010/main" val="3265769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Employment creation </a:t>
            </a:r>
            <a:endParaRPr lang="en-US" dirty="0"/>
          </a:p>
        </p:txBody>
      </p:sp>
      <p:sp>
        <p:nvSpPr>
          <p:cNvPr id="3" name="Content Placeholder 2"/>
          <p:cNvSpPr>
            <a:spLocks noGrp="1"/>
          </p:cNvSpPr>
          <p:nvPr>
            <p:ph idx="1"/>
          </p:nvPr>
        </p:nvSpPr>
        <p:spPr>
          <a:xfrm>
            <a:off x="677334" y="1515291"/>
            <a:ext cx="8596668" cy="5225143"/>
          </a:xfrm>
        </p:spPr>
        <p:txBody>
          <a:bodyPr/>
          <a:lstStyle/>
          <a:p>
            <a:pPr>
              <a:lnSpc>
                <a:spcPct val="150000"/>
              </a:lnSpc>
            </a:pPr>
            <a:r>
              <a:rPr lang="en-US" dirty="0" smtClean="0"/>
              <a:t>The airline has contributed to creation of many  job opportunities. </a:t>
            </a:r>
          </a:p>
          <a:p>
            <a:pPr>
              <a:lnSpc>
                <a:spcPct val="150000"/>
              </a:lnSpc>
            </a:pPr>
            <a:r>
              <a:rPr lang="en-US" dirty="0" smtClean="0"/>
              <a:t>The </a:t>
            </a:r>
            <a:r>
              <a:rPr lang="en-US" dirty="0"/>
              <a:t>employees of this institution, including the pilots, hair hostess, and the cleaners, are paid by the institution, and this contributes to the enormous levy gained from such institution, and this enhances the growth and development of the economy of the </a:t>
            </a:r>
            <a:r>
              <a:rPr lang="en-US" dirty="0" smtClean="0"/>
              <a:t>state.</a:t>
            </a:r>
          </a:p>
          <a:p>
            <a:pPr>
              <a:lnSpc>
                <a:spcPct val="150000"/>
              </a:lnSpc>
            </a:pPr>
            <a:r>
              <a:rPr lang="en-US" dirty="0" smtClean="0"/>
              <a:t>For </a:t>
            </a:r>
            <a:r>
              <a:rPr lang="en-US" dirty="0"/>
              <a:t>example in thorough research done it shows that the airline created three thousand job vacancies and could support them fully with their earnings totaling to 2.2 billion us dollars this reflected twenty-five percent of the earnings of the people living in Colorado in the year two thousand and eighteen. </a:t>
            </a:r>
            <a:endParaRPr lang="en-US" dirty="0" smtClean="0"/>
          </a:p>
          <a:p>
            <a:pPr>
              <a:lnSpc>
                <a:spcPct val="150000"/>
              </a:lnSpc>
            </a:pPr>
            <a:r>
              <a:rPr lang="en-US" dirty="0" smtClean="0"/>
              <a:t>The airline also has more than 3,000 staff.</a:t>
            </a:r>
            <a:endParaRPr lang="en-US" dirty="0"/>
          </a:p>
        </p:txBody>
      </p:sp>
    </p:spTree>
    <p:extLst>
      <p:ext uri="{BB962C8B-B14F-4D97-AF65-F5344CB8AC3E}">
        <p14:creationId xmlns:p14="http://schemas.microsoft.com/office/powerpoint/2010/main" val="155293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a:xfrm>
            <a:off x="677334" y="1750423"/>
            <a:ext cx="8596668" cy="4290939"/>
          </a:xfrm>
        </p:spPr>
        <p:txBody>
          <a:bodyPr/>
          <a:lstStyle/>
          <a:p>
            <a:pPr>
              <a:lnSpc>
                <a:spcPct val="150000"/>
              </a:lnSpc>
            </a:pPr>
            <a:r>
              <a:rPr lang="en-US" dirty="0" smtClean="0"/>
              <a:t>The economic impacts of Frontier Airline are immense. </a:t>
            </a:r>
          </a:p>
          <a:p>
            <a:pPr>
              <a:lnSpc>
                <a:spcPct val="150000"/>
              </a:lnSpc>
            </a:pPr>
            <a:r>
              <a:rPr lang="en-US" dirty="0" smtClean="0"/>
              <a:t>The airline contributes to trading activities, urbanization, business growth, and promotes tourism and international trade.</a:t>
            </a:r>
          </a:p>
          <a:p>
            <a:pPr>
              <a:lnSpc>
                <a:spcPct val="150000"/>
              </a:lnSpc>
            </a:pPr>
            <a:r>
              <a:rPr lang="en-US" dirty="0" smtClean="0"/>
              <a:t>The airline also promotes the manufacturing sector. </a:t>
            </a:r>
          </a:p>
          <a:p>
            <a:pPr>
              <a:lnSpc>
                <a:spcPct val="150000"/>
              </a:lnSpc>
            </a:pPr>
            <a:r>
              <a:rPr lang="en-US" dirty="0" smtClean="0"/>
              <a:t>Most importantly, the airline the airline creates jobs to many people who would otherwise be unemployed.</a:t>
            </a:r>
          </a:p>
          <a:p>
            <a:pPr>
              <a:lnSpc>
                <a:spcPct val="150000"/>
              </a:lnSpc>
            </a:pPr>
            <a:r>
              <a:rPr lang="en-US" dirty="0" smtClean="0"/>
              <a:t>Therefore, the presentation  shows the fiscal importance of airlines not just in America but also other countries. </a:t>
            </a:r>
            <a:endParaRPr lang="en-US" dirty="0"/>
          </a:p>
        </p:txBody>
      </p:sp>
    </p:spTree>
    <p:extLst>
      <p:ext uri="{BB962C8B-B14F-4D97-AF65-F5344CB8AC3E}">
        <p14:creationId xmlns:p14="http://schemas.microsoft.com/office/powerpoint/2010/main" val="563407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0378"/>
          </a:xfrm>
        </p:spPr>
        <p:txBody>
          <a:bodyPr/>
          <a:lstStyle/>
          <a:p>
            <a:endParaRPr lang="en-US" dirty="0"/>
          </a:p>
        </p:txBody>
      </p:sp>
      <p:sp>
        <p:nvSpPr>
          <p:cNvPr id="3" name="Content Placeholder 2"/>
          <p:cNvSpPr>
            <a:spLocks noGrp="1"/>
          </p:cNvSpPr>
          <p:nvPr>
            <p:ph idx="1"/>
          </p:nvPr>
        </p:nvSpPr>
        <p:spPr>
          <a:xfrm>
            <a:off x="677334" y="1645920"/>
            <a:ext cx="8596668" cy="5055325"/>
          </a:xfrm>
        </p:spPr>
        <p:txBody>
          <a:bodyPr>
            <a:normAutofit/>
          </a:bodyPr>
          <a:lstStyle/>
          <a:p>
            <a:r>
              <a:rPr lang="en-US" dirty="0"/>
              <a:t>Scheelhaase, J. D., &amp; </a:t>
            </a:r>
            <a:r>
              <a:rPr lang="en-US" dirty="0" err="1"/>
              <a:t>Grimme</a:t>
            </a:r>
            <a:r>
              <a:rPr lang="en-US" dirty="0"/>
              <a:t>, W. G. (2007). Emissions trading for international aviation—an estimation of the economic impact on selected European airlines. Journal of Air Transport Management, 13(5), 253-263.</a:t>
            </a:r>
          </a:p>
          <a:p>
            <a:r>
              <a:rPr lang="en-US" dirty="0"/>
              <a:t>Cui, Q., Li, Y., Yu, C. L., &amp; Wei, Y. M. (2016). Evaluating energy efficiency for airlines: an application of virtual frontier dynamic slacks based measure. Energy, 113, 1231-1240.</a:t>
            </a:r>
          </a:p>
          <a:p>
            <a:r>
              <a:rPr lang="en-US" dirty="0"/>
              <a:t>Kuhn Jr, J. R., Courtney, J. F., Morris, B., &amp; </a:t>
            </a:r>
            <a:r>
              <a:rPr lang="en-US" dirty="0" err="1"/>
              <a:t>Tatara</a:t>
            </a:r>
            <a:r>
              <a:rPr lang="en-US" dirty="0"/>
              <a:t>, E. R. (2010). Agent-based analysis and simulation of the consumer airline market share for Frontier Airlines. Knowledge-Based Systems, 23(8), 875-882.</a:t>
            </a:r>
          </a:p>
          <a:p>
            <a:r>
              <a:rPr lang="en-US" dirty="0" err="1"/>
              <a:t>Wanke</a:t>
            </a:r>
            <a:r>
              <a:rPr lang="en-US" dirty="0"/>
              <a:t>, P., Chen, Z., Zheng, X., &amp; Antunes, J. (2020). Sustainability efficiency and carbon inequality of the Chinese transportation system: A Robust Bayesian Stochastic Frontier Analysis. Journal of Environmental Management, 260, 110163.</a:t>
            </a:r>
          </a:p>
          <a:p>
            <a:endParaRPr lang="en-US" dirty="0"/>
          </a:p>
        </p:txBody>
      </p:sp>
    </p:spTree>
    <p:extLst>
      <p:ext uri="{BB962C8B-B14F-4D97-AF65-F5344CB8AC3E}">
        <p14:creationId xmlns:p14="http://schemas.microsoft.com/office/powerpoint/2010/main" val="9916714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298</TotalTime>
  <Words>1113</Words>
  <Application>Microsoft Office PowerPoint</Application>
  <PresentationFormat>Widescreen</PresentationFormat>
  <Paragraphs>58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Frontier Airline</vt:lpstr>
      <vt:lpstr>Introduction </vt:lpstr>
      <vt:lpstr>The manufacturing sector</vt:lpstr>
      <vt:lpstr>Provision of services </vt:lpstr>
      <vt:lpstr>Trading </vt:lpstr>
      <vt:lpstr>Cont…</vt:lpstr>
      <vt:lpstr>Taxation </vt:lpstr>
      <vt:lpstr>Business growth</vt:lpstr>
      <vt:lpstr>Development of infrastructure </vt:lpstr>
      <vt:lpstr>Urbanization</vt:lpstr>
      <vt:lpstr>Employment creation </vt:lpstr>
      <vt:lpstr>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Airline</dc:title>
  <dc:creator>hp</dc:creator>
  <cp:lastModifiedBy>hp</cp:lastModifiedBy>
  <cp:revision>14</cp:revision>
  <dcterms:created xsi:type="dcterms:W3CDTF">2020-10-22T15:09:46Z</dcterms:created>
  <dcterms:modified xsi:type="dcterms:W3CDTF">2020-10-22T20:08:10Z</dcterms:modified>
</cp:coreProperties>
</file>